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Nunito SemiBold"/>
      <p:regular r:id="rId18"/>
      <p:bold r:id="rId19"/>
      <p:italic r:id="rId20"/>
      <p:boldItalic r:id="rId21"/>
    </p:embeddedFont>
    <p:embeddedFont>
      <p:font typeface="Nuni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SemiBold-italic.fntdata"/><Relationship Id="rId22" Type="http://schemas.openxmlformats.org/officeDocument/2006/relationships/font" Target="fonts/Nunito-regular.fntdata"/><Relationship Id="rId21" Type="http://schemas.openxmlformats.org/officeDocument/2006/relationships/font" Target="fonts/NunitoSemiBold-boldItalic.fntdata"/><Relationship Id="rId24" Type="http://schemas.openxmlformats.org/officeDocument/2006/relationships/font" Target="fonts/Nunito-italic.fntdata"/><Relationship Id="rId23" Type="http://schemas.openxmlformats.org/officeDocument/2006/relationships/font" Target="fonts/Nuni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NunitoSemiBold-bold.fntdata"/><Relationship Id="rId18" Type="http://schemas.openxmlformats.org/officeDocument/2006/relationships/font" Target="fonts/NunitoSemiBol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bb0f2c4789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bb0f2c478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bb0f2c4789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bb0f2c478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b0f2c4789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bb0f2c4789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bb0f2c478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gbb0f2c478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bb0f2c478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gbb0f2c478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bb0f2c478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gbb0f2c478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bb0f2c478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gbb0f2c478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bb0f2c478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bb0f2c478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bb0f2c478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bb0f2c478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bb0f2c4789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bb0f2c4789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Relationship Id="rId4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hyperlink" Target="https://github.com/alexgg278/spot_stock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alexgg278/spot_stock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alphavantage.co/documentation/" TargetMode="External"/><Relationship Id="rId4" Type="http://schemas.openxmlformats.org/officeDocument/2006/relationships/hyperlink" Target="https://www.alphavantage.co/query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119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3600">
                <a:latin typeface="Nunito SemiBold"/>
                <a:ea typeface="Nunito SemiBold"/>
                <a:cs typeface="Nunito SemiBold"/>
                <a:sym typeface="Nunito SemiBold"/>
              </a:rPr>
              <a:t>Spot STOCK</a:t>
            </a:r>
            <a:endParaRPr sz="3600">
              <a:solidFill>
                <a:srgbClr val="303030"/>
              </a:solidFill>
              <a:highlight>
                <a:srgbClr val="FFFFFF"/>
              </a:highlight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950">
                <a:solidFill>
                  <a:srgbClr val="303030"/>
                </a:solidFill>
                <a:highlight>
                  <a:srgbClr val="FFFFFF"/>
                </a:highlight>
              </a:rPr>
              <a:t> 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1056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5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Actividad 6: API Project</a:t>
            </a:r>
            <a:endParaRPr sz="25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393540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Alejandro González</a:t>
            </a: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775" y="3118866"/>
            <a:ext cx="1981428" cy="5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8425" y="2985801"/>
            <a:ext cx="2453875" cy="86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272500"/>
            <a:ext cx="426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>
                <a:latin typeface="Nunito SemiBold"/>
                <a:ea typeface="Nunito SemiBold"/>
                <a:cs typeface="Nunito SemiBold"/>
                <a:sym typeface="Nunito SemiBold"/>
              </a:rPr>
              <a:t>Ejemplo práctico app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225" y="932750"/>
            <a:ext cx="8479025" cy="414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11700" y="272500"/>
            <a:ext cx="426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>
                <a:latin typeface="Nunito SemiBold"/>
                <a:ea typeface="Nunito SemiBold"/>
                <a:cs typeface="Nunito SemiBold"/>
                <a:sym typeface="Nunito SemiBold"/>
              </a:rPr>
              <a:t>Ejemplo práctico app2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800" y="925100"/>
            <a:ext cx="8354399" cy="40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311700" y="272500"/>
            <a:ext cx="426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>
                <a:latin typeface="Nunito SemiBold"/>
                <a:ea typeface="Nunito SemiBold"/>
                <a:cs typeface="Nunito SemiBold"/>
                <a:sym typeface="Nunito SemiBold"/>
              </a:rPr>
              <a:t>GitHub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pic>
        <p:nvPicPr>
          <p:cNvPr descr="Image result for github icon"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1652" y="3005875"/>
            <a:ext cx="1840699" cy="152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/>
        </p:nvSpPr>
        <p:spPr>
          <a:xfrm>
            <a:off x="1778250" y="2032950"/>
            <a:ext cx="5587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GB" sz="2300" u="sng">
                <a:solidFill>
                  <a:schemeClr val="accent5"/>
                </a:solidFill>
                <a:latin typeface="Nunito SemiBold"/>
                <a:ea typeface="Nunito SemiBold"/>
                <a:cs typeface="Nunito SemiBold"/>
                <a:sym typeface="Nunito SemiBol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https://github.com/alexgg278/spot_stock</a:t>
            </a:r>
            <a:endParaRPr sz="2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3587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>
                <a:latin typeface="Nunito SemiBold"/>
                <a:ea typeface="Nunito SemiBold"/>
                <a:cs typeface="Nunito SemiBold"/>
                <a:sym typeface="Nunito SemiBold"/>
              </a:rPr>
              <a:t>Índice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977700" y="1111700"/>
            <a:ext cx="7854600" cy="3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7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emiBold"/>
              <a:buAutoNum type="arabicPeriod"/>
            </a:pPr>
            <a:r>
              <a:rPr lang="en-GB" sz="18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Objetivos</a:t>
            </a:r>
            <a:endParaRPr sz="1800"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marR="0" rtl="0" algn="just">
              <a:lnSpc>
                <a:spcPct val="17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emiBold"/>
              <a:buAutoNum type="arabicPeriod"/>
            </a:pPr>
            <a:r>
              <a:rPr lang="en-GB" sz="18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Estructura de la aplicación</a:t>
            </a:r>
            <a:endParaRPr sz="1800"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marR="0" rtl="0" algn="just">
              <a:lnSpc>
                <a:spcPct val="17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emiBold"/>
              <a:buAutoNum type="arabicPeriod"/>
            </a:pPr>
            <a:r>
              <a:rPr lang="en-GB" sz="18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Descripción de API</a:t>
            </a:r>
            <a:endParaRPr sz="1800"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marR="0" rtl="0" algn="just">
              <a:lnSpc>
                <a:spcPct val="17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emiBold"/>
              <a:buAutoNum type="arabicPeriod"/>
            </a:pPr>
            <a:r>
              <a:rPr lang="en-GB" sz="18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Aplicación</a:t>
            </a:r>
            <a:endParaRPr sz="1800"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marR="0" rtl="0" algn="just">
              <a:lnSpc>
                <a:spcPct val="17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emiBold"/>
              <a:buAutoNum type="arabicPeriod"/>
            </a:pPr>
            <a:r>
              <a:rPr lang="en-GB" sz="18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Ejemplo práctico</a:t>
            </a:r>
            <a:endParaRPr sz="1800"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Anexo: (Project GitHub) </a:t>
            </a:r>
            <a:r>
              <a:rPr lang="en-GB" sz="1600" u="sng">
                <a:solidFill>
                  <a:schemeClr val="hlink"/>
                </a:solidFill>
                <a:latin typeface="Nunito SemiBold"/>
                <a:ea typeface="Nunito SemiBold"/>
                <a:cs typeface="Nunito SemiBold"/>
                <a:sym typeface="Nunito SemiBold"/>
                <a:hlinkClick r:id="rId3"/>
              </a:rPr>
              <a:t>https://github.com/alexgg278/spot_stock</a:t>
            </a:r>
            <a:endParaRPr sz="1600"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Para una documentación más detallada de la App ir al Readme de GitHub</a:t>
            </a:r>
            <a:endParaRPr sz="1200"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339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>
                <a:latin typeface="Nunito SemiBold"/>
                <a:ea typeface="Nunito SemiBold"/>
                <a:cs typeface="Nunito SemiBold"/>
                <a:sym typeface="Nunito SemiBold"/>
              </a:rPr>
              <a:t>Objetivos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393075" y="1233950"/>
            <a:ext cx="8051100" cy="26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emiBold"/>
              <a:buAutoNum type="arabicPeriod"/>
            </a:pPr>
            <a:r>
              <a:rPr lang="en-GB" sz="15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Utilizar un API financiera para obtener datos históricos de acciones dinámicamente</a:t>
            </a:r>
            <a:endParaRPr sz="1500"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23850" lvl="0" marL="457200" marR="0" rtl="0" algn="just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emiBold"/>
              <a:buAutoNum type="arabicPeriod"/>
            </a:pPr>
            <a:r>
              <a:rPr lang="en-GB" sz="15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Realizar las consultas de manera interactiva y dinámica por parte del usuario</a:t>
            </a:r>
            <a:endParaRPr sz="1500"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17500" lvl="1" marL="1170000" marR="0" rtl="0" algn="just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emiBold"/>
              <a:buAutoNum type="alphaLcPeriod"/>
            </a:pPr>
            <a:r>
              <a:rPr lang="en-GB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Consultar evolución de acciones de diferentes empresas sin necesidad de reprogramación (únicamente introduciendo el ticker/nombre de la empresa).</a:t>
            </a:r>
            <a:endParaRPr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23850" lvl="0" marL="457200" marR="0" rtl="0" algn="just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500"/>
              <a:buFont typeface="Nunito SemiBold"/>
              <a:buAutoNum type="arabicPeriod"/>
            </a:pPr>
            <a:r>
              <a:rPr lang="en-GB" sz="15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Construir una interfaz gráfica que permita al usuario visualizar y manipular distintos gráficos financieros de diferentes acciones</a:t>
            </a:r>
            <a:endParaRPr sz="1500"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6325" y="3865025"/>
            <a:ext cx="622476" cy="62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3625" y="3581150"/>
            <a:ext cx="622476" cy="62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3623" y="4282100"/>
            <a:ext cx="700076" cy="70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6650" y="3775350"/>
            <a:ext cx="801825" cy="80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339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>
                <a:latin typeface="Nunito SemiBold"/>
                <a:ea typeface="Nunito SemiBold"/>
                <a:cs typeface="Nunito SemiBold"/>
                <a:sym typeface="Nunito SemiBold"/>
              </a:rPr>
              <a:t>Estructura de la APP (</a:t>
            </a:r>
            <a:r>
              <a:rPr lang="en-GB">
                <a:latin typeface="Nunito SemiBold"/>
                <a:ea typeface="Nunito SemiBold"/>
                <a:cs typeface="Nunito SemiBold"/>
                <a:sym typeface="Nunito SemiBold"/>
              </a:rPr>
              <a:t>I</a:t>
            </a:r>
            <a:r>
              <a:rPr lang="en-GB">
                <a:latin typeface="Nunito SemiBold"/>
                <a:ea typeface="Nunito SemiBold"/>
                <a:cs typeface="Nunito SemiBold"/>
                <a:sym typeface="Nunito SemiBold"/>
              </a:rPr>
              <a:t>)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393075" y="1089138"/>
            <a:ext cx="4234500" cy="23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emiBold"/>
              <a:buChar char="●"/>
            </a:pPr>
            <a:r>
              <a:rPr lang="en-GB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La carpeta “</a:t>
            </a:r>
            <a:r>
              <a:rPr b="1" i="1" lang="en-GB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app”</a:t>
            </a:r>
            <a:r>
              <a:rPr lang="en-GB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contiene el código principal de la aplicación.</a:t>
            </a:r>
            <a:endParaRPr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emiBold"/>
              <a:buChar char="●"/>
            </a:pPr>
            <a:r>
              <a:rPr lang="en-GB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La carpeta </a:t>
            </a:r>
            <a:r>
              <a:rPr b="1" i="1" lang="en-GB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“other” </a:t>
            </a:r>
            <a:r>
              <a:rPr lang="en-GB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contiene un notebook con un ejemplo de llamada a la API y una aplicación para visualizar la respuesta de la API con matplotlib.</a:t>
            </a:r>
            <a:endParaRPr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b="-4188" l="0" r="40863" t="0"/>
          <a:stretch/>
        </p:blipFill>
        <p:spPr>
          <a:xfrm>
            <a:off x="886750" y="3436350"/>
            <a:ext cx="3404047" cy="14027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4489150" y="387775"/>
            <a:ext cx="4537800" cy="23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just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emiBold"/>
              <a:buChar char="●"/>
            </a:pPr>
            <a:r>
              <a:rPr lang="en-GB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Inside the </a:t>
            </a:r>
            <a:r>
              <a:rPr b="1" i="1" lang="en-GB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“app” </a:t>
            </a:r>
            <a:r>
              <a:rPr lang="en-GB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folder we can find 5 different elements:</a:t>
            </a:r>
            <a:endParaRPr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111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emiBold"/>
              <a:buChar char="○"/>
            </a:pPr>
            <a:r>
              <a:rPr b="1" lang="en-GB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</a:t>
            </a:r>
            <a:r>
              <a:rPr b="1" lang="en-GB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ssets:</a:t>
            </a:r>
            <a:r>
              <a:rPr lang="en-GB" sz="13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</a:t>
            </a:r>
            <a:r>
              <a:rPr lang="en-GB" sz="13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The folder contains the .css format file for the web interface.</a:t>
            </a:r>
            <a:endParaRPr sz="1300"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111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"/>
              <a:buChar char="○"/>
            </a:pPr>
            <a:r>
              <a:rPr b="1" lang="en-GB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</a:t>
            </a:r>
            <a:r>
              <a:rPr b="1" lang="en-GB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pp.py: </a:t>
            </a:r>
            <a:r>
              <a:rPr lang="en-GB" sz="13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Contiene la 1º versión de la app</a:t>
            </a:r>
            <a:endParaRPr sz="1300"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111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"/>
              <a:buChar char="○"/>
            </a:pPr>
            <a:r>
              <a:rPr b="1" lang="en-GB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app2.py: </a:t>
            </a:r>
            <a:r>
              <a:rPr lang="en-GB" sz="13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Contiene la 2º versión de de la app</a:t>
            </a:r>
            <a:endParaRPr sz="1300"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111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"/>
              <a:buChar char="○"/>
            </a:pPr>
            <a:r>
              <a:rPr b="1" lang="en-GB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functions.py: </a:t>
            </a:r>
            <a:r>
              <a:rPr lang="en-GB" sz="13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Contiene las funciones python utilizadas en </a:t>
            </a:r>
            <a:r>
              <a:rPr b="1" i="1" lang="en-GB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“app.py” </a:t>
            </a:r>
            <a:r>
              <a:rPr lang="en-GB" sz="13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y en </a:t>
            </a:r>
            <a:r>
              <a:rPr b="1" i="1" lang="en-GB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“app2.py”.</a:t>
            </a:r>
            <a:endParaRPr b="1" i="1"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"/>
              <a:buChar char="○"/>
            </a:pPr>
            <a:r>
              <a:rPr b="1" lang="en-GB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tickers.csv: </a:t>
            </a:r>
            <a:r>
              <a:rPr lang="en-GB" sz="13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Es un dataset de dos columnas utilizado para asociar el nombre de la empresa al ticker en bolsa de la compañía. </a:t>
            </a:r>
            <a:endParaRPr sz="1300"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111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"/>
              <a:buChar char="○"/>
            </a:pPr>
            <a:r>
              <a:rPr lang="en-GB" sz="13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Ej: GOOGL</a:t>
            </a:r>
            <a:r>
              <a:rPr b="1" lang="en-GB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	        </a:t>
            </a:r>
            <a:r>
              <a:rPr lang="en-GB" sz="13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Alphabet Inc.</a:t>
            </a:r>
            <a:endParaRPr sz="1300"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4">
            <a:alphaModFix/>
          </a:blip>
          <a:srcRect b="1244" l="0" r="48317" t="0"/>
          <a:stretch/>
        </p:blipFill>
        <p:spPr>
          <a:xfrm>
            <a:off x="5357450" y="3436350"/>
            <a:ext cx="2801199" cy="14027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/>
          <p:nvPr/>
        </p:nvSpPr>
        <p:spPr>
          <a:xfrm flipH="1" rot="10800000">
            <a:off x="6368900" y="3095750"/>
            <a:ext cx="298200" cy="12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D9EEB"/>
          </a:solidFill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291650"/>
            <a:ext cx="426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>
                <a:latin typeface="Nunito SemiBold"/>
                <a:ea typeface="Nunito SemiBold"/>
                <a:cs typeface="Nunito SemiBold"/>
                <a:sym typeface="Nunito SemiBold"/>
              </a:rPr>
              <a:t>Estructura de la APP (II)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364325" y="1065650"/>
            <a:ext cx="73515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</a:pPr>
            <a:r>
              <a:rPr b="1" lang="en-GB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Requisitos para ejecutar: </a:t>
            </a:r>
            <a:r>
              <a:rPr lang="en-GB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Crear un python environment con las siguientes librerías.</a:t>
            </a:r>
            <a:endParaRPr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1750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emiBold"/>
              <a:buChar char="○"/>
            </a:pPr>
            <a:r>
              <a:rPr i="1" lang="en-GB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pandas, plotlib, dash, matplotlib, requests y csv</a:t>
            </a:r>
            <a:endParaRPr i="1"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</a:pPr>
            <a:r>
              <a:rPr b="1" lang="en-GB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Para ejecutar:</a:t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emiBold"/>
              <a:buChar char="○"/>
            </a:pPr>
            <a:r>
              <a:rPr lang="en-GB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Ejecutar </a:t>
            </a:r>
            <a:r>
              <a:rPr i="1" lang="en-GB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app.py</a:t>
            </a:r>
            <a:r>
              <a:rPr lang="en-GB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(versión con consulta por ticker) o </a:t>
            </a:r>
            <a:r>
              <a:rPr i="1" lang="en-GB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app2.py</a:t>
            </a:r>
            <a:r>
              <a:rPr lang="en-GB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(versión con consulta por nombre de empresa).</a:t>
            </a:r>
            <a:endParaRPr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</a:pPr>
            <a:r>
              <a:rPr b="1" lang="en-GB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Se entregara: </a:t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emiBold"/>
              <a:buChar char="○"/>
            </a:pPr>
            <a:r>
              <a:rPr lang="en-GB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Un .zip con los archivos. Adicionalmente en el GitHub del proyecto se pueden encontrar todos los archivos y su último versión (es probable que continúe mejorando la aplicación.</a:t>
            </a:r>
            <a:endParaRPr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253325"/>
            <a:ext cx="426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>
                <a:latin typeface="Nunito SemiBold"/>
                <a:ea typeface="Nunito SemiBold"/>
                <a:cs typeface="Nunito SemiBold"/>
                <a:sym typeface="Nunito SemiBold"/>
              </a:rPr>
              <a:t>Descripción de la API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373925" y="969800"/>
            <a:ext cx="7897800" cy="40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</a:pPr>
            <a:r>
              <a:rPr b="1" lang="en-GB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La API utilizada es: </a:t>
            </a:r>
            <a:r>
              <a:rPr b="1" lang="en-GB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Alpha Vantage</a:t>
            </a:r>
            <a:r>
              <a:rPr b="1" lang="en-GB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i="1" lang="en-GB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(link)</a:t>
            </a:r>
            <a:endParaRPr i="1"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1750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emiBold"/>
              <a:buChar char="○"/>
            </a:pPr>
            <a:r>
              <a:rPr lang="en-GB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Esta API permite obtener datos históricos del valor de acciones con frecuencia, diaria, semanal, etc.</a:t>
            </a:r>
            <a:endParaRPr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1750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emiBold"/>
              <a:buChar char="○"/>
            </a:pPr>
            <a:r>
              <a:rPr lang="en-GB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Permite un máximo de 500 llamadas diarias.</a:t>
            </a:r>
            <a:endParaRPr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</a:pPr>
            <a:r>
              <a:rPr b="1" lang="en-GB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Lógica de la llamada</a:t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emiBold"/>
              <a:buChar char="○"/>
            </a:pPr>
            <a:r>
              <a:rPr lang="en-GB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La url es: </a:t>
            </a:r>
            <a:r>
              <a:rPr i="1" lang="en-GB" u="sng">
                <a:solidFill>
                  <a:schemeClr val="hlink"/>
                </a:solidFill>
                <a:latin typeface="Nunito SemiBold"/>
                <a:ea typeface="Nunito SemiBold"/>
                <a:cs typeface="Nunito SemiBold"/>
                <a:sym typeface="Nunito SemiBold"/>
                <a:hlinkClick r:id="rId4"/>
              </a:rPr>
              <a:t>https://www.alphavantage.co/query</a:t>
            </a:r>
            <a:endParaRPr i="1"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1750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emiBold"/>
              <a:buChar char="○"/>
            </a:pPr>
            <a:r>
              <a:rPr lang="en-GB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 la url se añade la frec. De datos (en nuestro caso diaria): </a:t>
            </a:r>
            <a:r>
              <a:rPr i="1" lang="en-GB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TIME_SERIES_DAILY</a:t>
            </a:r>
            <a:endParaRPr i="1"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1750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emiBold"/>
              <a:buChar char="○"/>
            </a:pPr>
            <a:r>
              <a:rPr lang="en-GB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Para recibir una respuesta completa añadimos: </a:t>
            </a:r>
            <a:r>
              <a:rPr i="1" lang="en-GB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full</a:t>
            </a:r>
            <a:endParaRPr i="1"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175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emiBold"/>
              <a:buChar char="○"/>
            </a:pPr>
            <a:r>
              <a:rPr lang="en-GB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Por último el ticker de la empresa: </a:t>
            </a:r>
            <a:r>
              <a:rPr i="1" lang="en-GB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AMZN </a:t>
            </a:r>
            <a:r>
              <a:rPr lang="en-GB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(para obtener datos de amazon)</a:t>
            </a:r>
            <a:endParaRPr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04800" lvl="2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emiBold"/>
              <a:buChar char="■"/>
            </a:pPr>
            <a:r>
              <a:rPr lang="en-GB" sz="12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El ticker es el identificativo de una empresa en la bolsa</a:t>
            </a:r>
            <a:endParaRPr sz="1200"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Nunito SemiBold"/>
              <a:buChar char="●"/>
            </a:pPr>
            <a:r>
              <a:rPr lang="en-GB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La idea es que el usuario a través de la interfaz introduzca el ticker o nombre de la empresa y la query a la API se construya de manera automática y así mostrar la gráfica sin tener que reprogramar la query en cada consulta.</a:t>
            </a:r>
            <a:endParaRPr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272500"/>
            <a:ext cx="426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>
                <a:latin typeface="Nunito SemiBold"/>
                <a:ea typeface="Nunito SemiBold"/>
                <a:cs typeface="Nunito SemiBold"/>
                <a:sym typeface="Nunito SemiBold"/>
              </a:rPr>
              <a:t>App (I)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311700" y="845200"/>
            <a:ext cx="7897800" cy="16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emiBold"/>
              <a:buChar char="●"/>
            </a:pPr>
            <a:r>
              <a:rPr b="1" lang="en-GB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La App estaba basada en dash</a:t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emiBold"/>
              <a:buChar char="○"/>
            </a:pPr>
            <a:r>
              <a:rPr lang="en-GB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Dash es una librería de python basada en plotly que permite visualizar datos de manera interactiva mediante diferentes tipos de gráficas en un formato web.</a:t>
            </a:r>
            <a:endParaRPr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</a:pPr>
            <a:r>
              <a:rPr b="1" lang="en-GB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La diferencia entre la app.py y la app2.py es la manera en la que el usuario introduce el ticker de la empresa a visualizar.</a:t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341325" y="2453800"/>
            <a:ext cx="3456300" cy="16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</a:t>
            </a:r>
            <a:r>
              <a:rPr b="1" lang="en-GB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pp.py</a:t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0000" marR="0" rtl="0" algn="just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El usuario introduce el ticker de la empresa en un text box. El ticker se añade a la query en la ejecución</a:t>
            </a:r>
            <a:endParaRPr sz="1200"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4753200" y="2453800"/>
            <a:ext cx="3456300" cy="16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app2.py</a:t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0000" marR="0" rtl="0" algn="just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El usuario escribe el nombre de la empresa y lo selecciona de un desplegable. El programa asocia el nombre al ticker y realiza la query.</a:t>
            </a:r>
            <a:endParaRPr sz="1200"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 b="70182" l="43042" r="45953" t="11070"/>
          <a:stretch/>
        </p:blipFill>
        <p:spPr>
          <a:xfrm>
            <a:off x="5585086" y="3786525"/>
            <a:ext cx="2237984" cy="117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6350" y="3786520"/>
            <a:ext cx="2412775" cy="117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272500"/>
            <a:ext cx="426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>
                <a:latin typeface="Nunito SemiBold"/>
                <a:ea typeface="Nunito SemiBold"/>
                <a:cs typeface="Nunito SemiBold"/>
                <a:sym typeface="Nunito SemiBold"/>
              </a:rPr>
              <a:t>App (II)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311700" y="845200"/>
            <a:ext cx="8472900" cy="16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emiBold"/>
              <a:buChar char="●"/>
            </a:pPr>
            <a:r>
              <a:rPr b="1" lang="en-GB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Tipo de grafico</a:t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emiBold"/>
              <a:buChar char="○"/>
            </a:pPr>
            <a:r>
              <a:rPr lang="en-GB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Se han programado dos maneras de visualizar los datos: Time-series o Candlestick graph</a:t>
            </a:r>
            <a:endParaRPr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175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emiBold"/>
              <a:buChar char="○"/>
            </a:pPr>
            <a:r>
              <a:rPr lang="en-GB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El modo de visualización puede ser elegido por el usuario </a:t>
            </a:r>
            <a:endParaRPr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9144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mediante un selector</a:t>
            </a:r>
            <a:endParaRPr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7350" y="1539350"/>
            <a:ext cx="1683550" cy="72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/>
        </p:nvSpPr>
        <p:spPr>
          <a:xfrm>
            <a:off x="255450" y="2409375"/>
            <a:ext cx="43728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Time-series</a:t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0000" marR="0" rtl="0" algn="just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Muestra la tendencia temporal del valor de la acción</a:t>
            </a:r>
            <a:endParaRPr sz="1200"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4396025" y="2409375"/>
            <a:ext cx="47562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Candlestick</a:t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0000" marR="0" rtl="0" algn="just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Muestra los valores de apertura, cierre, alto y bajo (diarios) </a:t>
            </a:r>
            <a:endParaRPr sz="1200"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448" y="3294300"/>
            <a:ext cx="4440126" cy="17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 rotWithShape="1">
          <a:blip r:embed="rId5">
            <a:alphaModFix/>
          </a:blip>
          <a:srcRect b="38544" l="57836" r="400" t="7622"/>
          <a:stretch/>
        </p:blipFill>
        <p:spPr>
          <a:xfrm>
            <a:off x="4784451" y="3274525"/>
            <a:ext cx="4359544" cy="173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272500"/>
            <a:ext cx="426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>
                <a:latin typeface="Nunito SemiBold"/>
                <a:ea typeface="Nunito SemiBold"/>
                <a:cs typeface="Nunito SemiBold"/>
                <a:sym typeface="Nunito SemiBold"/>
              </a:rPr>
              <a:t>App (III)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123" name="Google Shape;123;p21"/>
          <p:cNvSpPr txBox="1"/>
          <p:nvPr/>
        </p:nvSpPr>
        <p:spPr>
          <a:xfrm>
            <a:off x="274700" y="793400"/>
            <a:ext cx="7897800" cy="16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</a:pPr>
            <a:r>
              <a:rPr b="1" lang="en-GB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Selector de fechas</a:t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emiBold"/>
              <a:buChar char="○"/>
            </a:pPr>
            <a:r>
              <a:rPr lang="en-GB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Podemos seleccionar un intervalo de fechas sobre el que visualizar acciones.</a:t>
            </a:r>
            <a:endParaRPr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1750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emiBold"/>
              <a:buChar char="○"/>
            </a:pPr>
            <a:r>
              <a:rPr lang="en-GB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Podemos seleccionar las fechas en el calendario desplegable o escribirlas.</a:t>
            </a:r>
            <a:endParaRPr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1750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emiBold"/>
              <a:buChar char="○"/>
            </a:pPr>
            <a:r>
              <a:rPr lang="en-GB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La app filtra los datos para solo mostrar los incluidos en el intervalo temporal.</a:t>
            </a:r>
            <a:endParaRPr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1750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emiBold"/>
              <a:buChar char="○"/>
            </a:pPr>
            <a:r>
              <a:rPr lang="en-GB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Se puede pulsar el botón de RESEt para volver al intervalo inicial.</a:t>
            </a:r>
            <a:endParaRPr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pic>
        <p:nvPicPr>
          <p:cNvPr id="124" name="Google Shape;124;p21"/>
          <p:cNvPicPr preferRelativeResize="0"/>
          <p:nvPr/>
        </p:nvPicPr>
        <p:blipFill rotWithShape="1">
          <a:blip r:embed="rId3">
            <a:alphaModFix/>
          </a:blip>
          <a:srcRect b="30801" l="43043" r="39773" t="30931"/>
          <a:stretch/>
        </p:blipFill>
        <p:spPr>
          <a:xfrm>
            <a:off x="2619848" y="2696650"/>
            <a:ext cx="3167528" cy="218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